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0"/>
  </p:notesMasterIdLst>
  <p:sldIdLst>
    <p:sldId id="288" r:id="rId3"/>
    <p:sldId id="300" r:id="rId4"/>
    <p:sldId id="304" r:id="rId5"/>
    <p:sldId id="303" r:id="rId6"/>
    <p:sldId id="301" r:id="rId7"/>
    <p:sldId id="307" r:id="rId8"/>
    <p:sldId id="30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yeon" initials="s" lastIdx="1" clrIdx="0">
    <p:extLst>
      <p:ext uri="{19B8F6BF-5375-455C-9EA6-DF929625EA0E}">
        <p15:presenceInfo xmlns:p15="http://schemas.microsoft.com/office/powerpoint/2012/main" userId="Hoye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4" autoAdjust="0"/>
    <p:restoredTop sz="94660"/>
  </p:normalViewPr>
  <p:slideViewPr>
    <p:cSldViewPr snapToGrid="0">
      <p:cViewPr varScale="1">
        <p:scale>
          <a:sx n="57" d="100"/>
          <a:sy n="57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44B65-D33E-4B73-9924-85C8382807AE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2D2FF-FBDC-4033-B1B0-1AACE4466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69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2D2FF-FBDC-4033-B1B0-1AACE446607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7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44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79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17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336551" y="167504"/>
            <a:ext cx="10463972" cy="596847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3733" b="1" spc="57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336551" y="1052565"/>
            <a:ext cx="11614601" cy="1189496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355591" marR="0" indent="-355591" algn="l" defTabSz="1038977" rtl="0" eaLnBrk="0" fontAlgn="auto" latinLnBrk="0" hangingPunct="0">
              <a:lnSpc>
                <a:spcPct val="140000"/>
              </a:lnSpc>
              <a:spcBef>
                <a:spcPts val="400"/>
              </a:spcBef>
              <a:spcAft>
                <a:spcPts val="400"/>
              </a:spcAft>
              <a:buClr>
                <a:srgbClr val="002060"/>
              </a:buClr>
              <a:buSzPct val="100000"/>
              <a:buFont typeface="Wingdings" pitchFamily="2" charset="2"/>
              <a:buBlip>
                <a:blip r:embed="rId2"/>
              </a:buBlip>
              <a:tabLst>
                <a:tab pos="411262" algn="l"/>
              </a:tabLst>
              <a:defRPr lang="en-US" altLang="ko-KR" sz="2667" b="0" kern="1200" baseline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505058" indent="-202023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맑은 고딕" pitchFamily="50" charset="-127"/>
              <a:buChar char="-"/>
              <a:defRPr sz="24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707081" indent="-202023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 sz="2133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811700" indent="-173162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맑은 고딕" pitchFamily="50" charset="-127"/>
              <a:buChar char="-"/>
              <a:defRPr sz="1867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1020938" indent="-164144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11679349" y="6591481"/>
            <a:ext cx="450523" cy="2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41440" rIns="0" bIns="4144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12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12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795024"/>
            <a:ext cx="12192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555" y="265856"/>
            <a:ext cx="1489011" cy="32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05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69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2427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>
            <a:spLocks noChangeArrowheads="1"/>
          </p:cNvSpPr>
          <p:nvPr/>
        </p:nvSpPr>
        <p:spPr bwMode="auto">
          <a:xfrm>
            <a:off x="11315701" y="6520727"/>
            <a:ext cx="9547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fld id="{F265EF07-82C3-4685-A346-7FB5A0EFF625}" type="slidenum">
              <a:rPr kumimoji="1" lang="en-US" altLang="ko-KR" sz="14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kumimoji="1" lang="en-US" altLang="ko-KR" sz="14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/28</a:t>
            </a:r>
          </a:p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z="14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3" name="Picture 3" descr="삼성로고_화이트유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6651" y="254000"/>
            <a:ext cx="124248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3985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atinLnBrk="1"/>
            <a:fld id="{FC974DA8-EF0D-43F9-9DBB-708B26254626}" type="datetimeFigureOut">
              <a:rPr lang="en-US" smtClean="0">
                <a:solidFill>
                  <a:srgbClr val="000000"/>
                </a:solidFill>
              </a:rPr>
              <a:pPr latinLnBrk="1"/>
              <a:t>06-Sep-21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1"/>
            <a:fld id="{F640638D-DD47-41E5-B0F3-C054E7B7822D}" type="slidenum">
              <a:rPr lang="en-US" smtClean="0">
                <a:solidFill>
                  <a:srgbClr val="000000"/>
                </a:solidFill>
              </a:rPr>
              <a:pPr latinLnBrk="1"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89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43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80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63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6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05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46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05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0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89E35-A982-465C-9333-3ABC8307456B}" type="datetimeFigureOut">
              <a:rPr lang="en-US" smtClean="0"/>
              <a:t>06-Sep-21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07DA6-50C8-4D77-91E2-1C30CF378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1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464300"/>
            <a:ext cx="12192000" cy="393700"/>
          </a:xfrm>
          <a:prstGeom prst="rect">
            <a:avLst/>
          </a:prstGeom>
          <a:gradFill rotWithShape="1">
            <a:gsLst>
              <a:gs pos="0">
                <a:srgbClr val="284F9E"/>
              </a:gs>
              <a:gs pos="100000">
                <a:srgbClr val="4E6EAF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black">
          <a:xfrm>
            <a:off x="141816" y="6537325"/>
            <a:ext cx="6360583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b="1" dirty="0" smtClean="0">
                <a:solidFill>
                  <a:srgbClr val="FFFFFF"/>
                </a:solidFill>
                <a:latin typeface="Arial" charset="0"/>
                <a:ea typeface="HY견고딕" pitchFamily="18" charset="-127"/>
                <a:cs typeface="Arial" charset="0"/>
              </a:rPr>
              <a:t>©</a:t>
            </a:r>
            <a:r>
              <a:rPr lang="en-US" altLang="en-US" sz="1200" dirty="0" smtClean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 20</a:t>
            </a:r>
            <a:r>
              <a:rPr lang="en-US" altLang="ko-KR" sz="1200" dirty="0" smtClean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14</a:t>
            </a:r>
            <a:r>
              <a:rPr lang="en-US" altLang="en-US" sz="1200" dirty="0" smtClean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 </a:t>
            </a:r>
            <a:r>
              <a:rPr lang="en-US" altLang="ko-KR" sz="1200" dirty="0" smtClean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  <a:cs typeface="Arial" charset="0"/>
              </a:rPr>
              <a:t>SRI-B CTO/IPR Dept. – Y2014</a:t>
            </a:r>
            <a:endParaRPr lang="en-US" altLang="en-US" sz="1200" dirty="0">
              <a:solidFill>
                <a:srgbClr val="FFFFFF"/>
              </a:solidFill>
              <a:latin typeface="HY견고딕" pitchFamily="18" charset="-127"/>
              <a:ea typeface="HY견고딕" pitchFamily="18" charset="-127"/>
              <a:cs typeface="Arial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2192000" cy="692150"/>
          </a:xfrm>
          <a:prstGeom prst="rect">
            <a:avLst/>
          </a:prstGeom>
          <a:gradFill rotWithShape="1">
            <a:gsLst>
              <a:gs pos="0">
                <a:srgbClr val="284F9E"/>
              </a:gs>
              <a:gs pos="100000">
                <a:srgbClr val="4E6EAF"/>
              </a:gs>
            </a:gsLst>
            <a:lin ang="189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2800" kern="0" dirty="0">
              <a:solidFill>
                <a:prstClr val="white"/>
              </a:solidFill>
              <a:latin typeface="맑은 고딕" pitchFamily="50" charset="-127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black">
          <a:xfrm>
            <a:off x="9505951" y="41275"/>
            <a:ext cx="167010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200" dirty="0" smtClean="0">
                <a:solidFill>
                  <a:srgbClr val="FFC000"/>
                </a:solidFill>
                <a:latin typeface="HY견고딕" pitchFamily="18" charset="-127"/>
                <a:ea typeface="HY견고딕" pitchFamily="18" charset="-127"/>
                <a:cs typeface="Arial" charset="0"/>
                <a:sym typeface="Wingdings" pitchFamily="2" charset="2"/>
              </a:rPr>
              <a:t>Samsung Confidential</a:t>
            </a:r>
            <a:endParaRPr lang="ko-KR" altLang="en-US" sz="1200" dirty="0">
              <a:solidFill>
                <a:srgbClr val="FFC000"/>
              </a:solidFill>
              <a:latin typeface="HY견고딕" pitchFamily="18" charset="-127"/>
              <a:ea typeface="HY견고딕" pitchFamily="18" charset="-127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5160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10" Type="http://schemas.openxmlformats.org/officeDocument/2006/relationships/image" Target="../media/image20.emf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77042" y="2513616"/>
            <a:ext cx="86436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Rel-18 SA Workshop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27" y="5079011"/>
            <a:ext cx="2482252" cy="659349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8653806" y="309824"/>
            <a:ext cx="3195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spcAft>
                <a:spcPts val="1200"/>
              </a:spcAft>
            </a:pPr>
            <a:r>
              <a:rPr lang="en-US" altLang="ko-KR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09-10, 2021</a:t>
            </a:r>
          </a:p>
        </p:txBody>
      </p:sp>
    </p:spTree>
    <p:extLst>
      <p:ext uri="{BB962C8B-B14F-4D97-AF65-F5344CB8AC3E}">
        <p14:creationId xmlns:p14="http://schemas.microsoft.com/office/powerpoint/2010/main" val="45438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role of Rel-18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6551" y="1039247"/>
            <a:ext cx="11614601" cy="5332977"/>
          </a:xfrm>
        </p:spPr>
        <p:txBody>
          <a:bodyPr/>
          <a:lstStyle/>
          <a:p>
            <a:r>
              <a:rPr lang="en-US" altLang="ko-KR" sz="2267" dirty="0" smtClean="0"/>
              <a:t>Rel-15 enabled commercialization of 5G on a global scale</a:t>
            </a:r>
          </a:p>
          <a:p>
            <a:r>
              <a:rPr lang="en-US" altLang="ko-KR" sz="2267" dirty="0" smtClean="0"/>
              <a:t>Rel-16 and Rel-17 focused on completing the foundations of 5G</a:t>
            </a:r>
          </a:p>
          <a:p>
            <a:r>
              <a:rPr lang="en-US" altLang="ko-KR" sz="2267" dirty="0" smtClean="0"/>
              <a:t>Rel-18 should be a big step forward in terms of innovation and should address new market needs, </a:t>
            </a:r>
            <a:r>
              <a:rPr lang="en-US" altLang="ko-KR" sz="2267" dirty="0" smtClean="0">
                <a:solidFill>
                  <a:schemeClr val="tx1">
                    <a:alpha val="99000"/>
                  </a:schemeClr>
                </a:solidFill>
              </a:rPr>
              <a:t>including further expansion of vertical initiatives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79117" y="4031964"/>
            <a:ext cx="10850050" cy="1155301"/>
            <a:chOff x="857250" y="4548164"/>
            <a:chExt cx="10850050" cy="1155301"/>
          </a:xfrm>
        </p:grpSpPr>
        <p:grpSp>
          <p:nvGrpSpPr>
            <p:cNvPr id="5" name="그룹 1024"/>
            <p:cNvGrpSpPr/>
            <p:nvPr/>
          </p:nvGrpSpPr>
          <p:grpSpPr>
            <a:xfrm>
              <a:off x="4515802" y="4765940"/>
              <a:ext cx="2878965" cy="597019"/>
              <a:chOff x="4438291" y="3593997"/>
              <a:chExt cx="2878965" cy="1079722"/>
            </a:xfrm>
          </p:grpSpPr>
          <p:grpSp>
            <p:nvGrpSpPr>
              <p:cNvPr id="23" name="그룹 7"/>
              <p:cNvGrpSpPr/>
              <p:nvPr/>
            </p:nvGrpSpPr>
            <p:grpSpPr>
              <a:xfrm>
                <a:off x="5002895" y="3593997"/>
                <a:ext cx="2314361" cy="1079722"/>
                <a:chOff x="5002895" y="3593997"/>
                <a:chExt cx="2314361" cy="1079722"/>
              </a:xfrm>
            </p:grpSpPr>
            <p:sp>
              <p:nvSpPr>
                <p:cNvPr id="27" name="오각형 13"/>
                <p:cNvSpPr/>
                <p:nvPr/>
              </p:nvSpPr>
              <p:spPr>
                <a:xfrm>
                  <a:off x="5968520" y="3593997"/>
                  <a:ext cx="1348736" cy="1079722"/>
                </a:xfrm>
                <a:prstGeom prst="homePlate">
                  <a:avLst/>
                </a:prstGeom>
                <a:solidFill>
                  <a:srgbClr val="42EE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오각형 15"/>
                <p:cNvSpPr/>
                <p:nvPr/>
              </p:nvSpPr>
              <p:spPr>
                <a:xfrm>
                  <a:off x="5725791" y="3593997"/>
                  <a:ext cx="1348736" cy="1079722"/>
                </a:xfrm>
                <a:prstGeom prst="homePlat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오각형 16"/>
                <p:cNvSpPr/>
                <p:nvPr/>
              </p:nvSpPr>
              <p:spPr>
                <a:xfrm>
                  <a:off x="5646645" y="3593997"/>
                  <a:ext cx="1348736" cy="1079722"/>
                </a:xfrm>
                <a:prstGeom prst="homePlate">
                  <a:avLst/>
                </a:prstGeom>
                <a:solidFill>
                  <a:srgbClr val="48E8E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오각형 17"/>
                <p:cNvSpPr/>
                <p:nvPr/>
              </p:nvSpPr>
              <p:spPr>
                <a:xfrm>
                  <a:off x="5403916" y="3593997"/>
                  <a:ext cx="1348736" cy="1079722"/>
                </a:xfrm>
                <a:prstGeom prst="homePlat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오각형 18"/>
                <p:cNvSpPr/>
                <p:nvPr/>
              </p:nvSpPr>
              <p:spPr>
                <a:xfrm>
                  <a:off x="5324770" y="3593997"/>
                  <a:ext cx="1348736" cy="1079722"/>
                </a:xfrm>
                <a:prstGeom prst="homePlate">
                  <a:avLst/>
                </a:prstGeom>
                <a:solidFill>
                  <a:srgbClr val="51C7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오각형 19"/>
                <p:cNvSpPr/>
                <p:nvPr/>
              </p:nvSpPr>
              <p:spPr>
                <a:xfrm>
                  <a:off x="5082041" y="3593997"/>
                  <a:ext cx="1348736" cy="1079722"/>
                </a:xfrm>
                <a:prstGeom prst="homePlat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오각형 20"/>
                <p:cNvSpPr/>
                <p:nvPr/>
              </p:nvSpPr>
              <p:spPr>
                <a:xfrm>
                  <a:off x="5002895" y="3593997"/>
                  <a:ext cx="1348736" cy="1079722"/>
                </a:xfrm>
                <a:prstGeom prst="homePlate">
                  <a:avLst/>
                </a:prstGeom>
                <a:solidFill>
                  <a:srgbClr val="54B8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4" name="오각형 21"/>
              <p:cNvSpPr/>
              <p:nvPr/>
            </p:nvSpPr>
            <p:spPr>
              <a:xfrm>
                <a:off x="4760166" y="3593997"/>
                <a:ext cx="1348736" cy="1079722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오각형 22"/>
              <p:cNvSpPr/>
              <p:nvPr/>
            </p:nvSpPr>
            <p:spPr>
              <a:xfrm>
                <a:off x="4681020" y="3593997"/>
                <a:ext cx="1348736" cy="1079722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오각형 23"/>
              <p:cNvSpPr/>
              <p:nvPr/>
            </p:nvSpPr>
            <p:spPr>
              <a:xfrm>
                <a:off x="4438291" y="3593997"/>
                <a:ext cx="1348736" cy="1079722"/>
              </a:xfrm>
              <a:prstGeom prst="homePlat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6" name="오각형 3"/>
            <p:cNvSpPr/>
            <p:nvPr/>
          </p:nvSpPr>
          <p:spPr>
            <a:xfrm>
              <a:off x="1414732" y="4557689"/>
              <a:ext cx="3830128" cy="107972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오각형 11"/>
            <p:cNvSpPr/>
            <p:nvPr/>
          </p:nvSpPr>
          <p:spPr>
            <a:xfrm>
              <a:off x="1414732" y="4565964"/>
              <a:ext cx="3234906" cy="1079722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오각형 12"/>
            <p:cNvSpPr/>
            <p:nvPr/>
          </p:nvSpPr>
          <p:spPr>
            <a:xfrm>
              <a:off x="1414732" y="4565964"/>
              <a:ext cx="2156603" cy="1079722"/>
            </a:xfrm>
            <a:prstGeom prst="homePlat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5"/>
            <p:cNvGrpSpPr/>
            <p:nvPr/>
          </p:nvGrpSpPr>
          <p:grpSpPr>
            <a:xfrm>
              <a:off x="875698" y="4548164"/>
              <a:ext cx="1119197" cy="1079722"/>
              <a:chOff x="7344610" y="146251"/>
              <a:chExt cx="1119197" cy="1079722"/>
            </a:xfrm>
          </p:grpSpPr>
          <p:sp>
            <p:nvSpPr>
              <p:cNvPr id="21" name="타원 4"/>
              <p:cNvSpPr/>
              <p:nvPr/>
            </p:nvSpPr>
            <p:spPr>
              <a:xfrm>
                <a:off x="7344610" y="146251"/>
                <a:ext cx="1119197" cy="10631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2" name="Picture 2" descr="The first real 5G specification has officially been completed - The Verge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158" t="-18718" r="-19303" b="-21129"/>
              <a:stretch/>
            </p:blipFill>
            <p:spPr bwMode="auto">
              <a:xfrm>
                <a:off x="7344610" y="166794"/>
                <a:ext cx="1101724" cy="1059179"/>
              </a:xfrm>
              <a:prstGeom prst="ellipse">
                <a:avLst/>
              </a:prstGeom>
              <a:ln w="3175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2376575" y="4902994"/>
              <a:ext cx="866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Rel-15</a:t>
              </a:r>
              <a:endParaRPr lang="ko-KR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1335" y="4912884"/>
              <a:ext cx="866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Rel-16</a:t>
              </a:r>
              <a:endParaRPr lang="ko-KR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25169" y="4902994"/>
              <a:ext cx="866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Rel-17</a:t>
              </a:r>
              <a:endParaRPr lang="ko-KR" altLang="en-US" dirty="0"/>
            </a:p>
          </p:txBody>
        </p:sp>
        <p:sp>
          <p:nvSpPr>
            <p:cNvPr id="13" name="오각형 24"/>
            <p:cNvSpPr/>
            <p:nvPr/>
          </p:nvSpPr>
          <p:spPr>
            <a:xfrm>
              <a:off x="8206853" y="4557689"/>
              <a:ext cx="3500447" cy="107972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4" name="그룹 25"/>
            <p:cNvGrpSpPr/>
            <p:nvPr/>
          </p:nvGrpSpPr>
          <p:grpSpPr>
            <a:xfrm>
              <a:off x="7678220" y="4557579"/>
              <a:ext cx="1125061" cy="1069195"/>
              <a:chOff x="7344610" y="146251"/>
              <a:chExt cx="1125061" cy="1069195"/>
            </a:xfrm>
          </p:grpSpPr>
          <p:sp>
            <p:nvSpPr>
              <p:cNvPr id="19" name="타원 26"/>
              <p:cNvSpPr/>
              <p:nvPr/>
            </p:nvSpPr>
            <p:spPr>
              <a:xfrm>
                <a:off x="7344610" y="146251"/>
                <a:ext cx="1119197" cy="10631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0" name="Picture 2" descr="The first real 5G specification has officially been completed - The Verge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158" t="-18718" r="-19303" b="-21129"/>
              <a:stretch/>
            </p:blipFill>
            <p:spPr bwMode="auto">
              <a:xfrm>
                <a:off x="7367947" y="156267"/>
                <a:ext cx="1101724" cy="1059179"/>
              </a:xfrm>
              <a:prstGeom prst="ellipse">
                <a:avLst/>
              </a:prstGeom>
              <a:ln w="3175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8815397" y="4833616"/>
              <a:ext cx="16749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 smtClean="0">
                  <a:solidFill>
                    <a:schemeClr val="bg1"/>
                  </a:solidFill>
                </a:rPr>
                <a:t>Rel-18</a:t>
              </a:r>
              <a:endParaRPr lang="ko-KR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6" name="타원 1026"/>
            <p:cNvSpPr/>
            <p:nvPr/>
          </p:nvSpPr>
          <p:spPr>
            <a:xfrm>
              <a:off x="7696200" y="4572417"/>
              <a:ext cx="1104900" cy="1048334"/>
            </a:xfrm>
            <a:prstGeom prst="ellips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37"/>
            <p:cNvSpPr/>
            <p:nvPr/>
          </p:nvSpPr>
          <p:spPr>
            <a:xfrm>
              <a:off x="857250" y="4565964"/>
              <a:ext cx="1123949" cy="1053647"/>
            </a:xfrm>
            <a:prstGeom prst="ellipse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48461" y="5303355"/>
              <a:ext cx="2508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1" dirty="0" smtClean="0">
                  <a:ln w="6600">
                    <a:solidFill>
                      <a:schemeClr val="accent6">
                        <a:lumMod val="50000"/>
                      </a:schemeClr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Advanced</a:t>
              </a:r>
              <a:endParaRPr lang="ko-KR" altLang="en-US" sz="2000" b="1" i="1" dirty="0">
                <a:ln w="66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04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Industry Trends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6551" y="1039247"/>
            <a:ext cx="11614601" cy="5332977"/>
          </a:xfrm>
        </p:spPr>
        <p:txBody>
          <a:bodyPr/>
          <a:lstStyle/>
          <a:p>
            <a:r>
              <a:rPr lang="en-US" altLang="ko-KR" sz="2000" dirty="0"/>
              <a:t>AI/ML technology will be penetrating into 5G communication system/service</a:t>
            </a:r>
          </a:p>
          <a:p>
            <a:r>
              <a:rPr lang="en-US" altLang="ko-KR" sz="2000" dirty="0"/>
              <a:t>Technologies for migrating 5G to the cloud will become more mature</a:t>
            </a:r>
          </a:p>
          <a:p>
            <a:r>
              <a:rPr lang="en-US" altLang="ko-KR" sz="2000" dirty="0" smtClean="0"/>
              <a:t>Introduction of advanced </a:t>
            </a:r>
            <a:r>
              <a:rPr lang="en-US" altLang="ko-KR" sz="2000" dirty="0"/>
              <a:t>features for 5G </a:t>
            </a:r>
            <a:r>
              <a:rPr lang="en-US" altLang="ko-KR" sz="2000" dirty="0" smtClean="0">
                <a:solidFill>
                  <a:schemeClr val="tx1"/>
                </a:solidFill>
              </a:rPr>
              <a:t>verticals/services (XR, </a:t>
            </a:r>
            <a:r>
              <a:rPr lang="en-US" altLang="ko-KR" sz="2000" dirty="0">
                <a:solidFill>
                  <a:schemeClr val="tx1"/>
                </a:solidFill>
              </a:rPr>
              <a:t>ranging, </a:t>
            </a:r>
            <a:r>
              <a:rPr lang="en-US" altLang="ko-KR" sz="2000" dirty="0" smtClean="0">
                <a:solidFill>
                  <a:schemeClr val="tx1"/>
                </a:solidFill>
              </a:rPr>
              <a:t>smart energy, UAS, NTN, factories</a:t>
            </a:r>
            <a:r>
              <a:rPr lang="en-US" altLang="ko-KR" sz="2000" dirty="0" smtClean="0"/>
              <a:t>)</a:t>
            </a:r>
            <a:endParaRPr lang="en-US" altLang="ko-KR" sz="2000" dirty="0"/>
          </a:p>
        </p:txBody>
      </p:sp>
      <p:sp>
        <p:nvSpPr>
          <p:cNvPr id="34" name="모서리가 둥근 직사각형 6"/>
          <p:cNvSpPr/>
          <p:nvPr/>
        </p:nvSpPr>
        <p:spPr>
          <a:xfrm>
            <a:off x="2879093" y="5032762"/>
            <a:ext cx="807204" cy="12037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HeroicExtremeLeftFacing"/>
            <a:lightRig rig="threePt" dir="t">
              <a:rot lat="0" lon="0" rev="5400000"/>
            </a:lightRig>
          </a:scene3d>
          <a:sp3d extrusionH="196850" contourW="6350">
            <a:bevelT w="19050"/>
            <a:bevelB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7"/>
          <p:cNvSpPr/>
          <p:nvPr/>
        </p:nvSpPr>
        <p:spPr>
          <a:xfrm>
            <a:off x="2982146" y="5970656"/>
            <a:ext cx="544712" cy="1481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HeroicExtremeLeftFacing"/>
            <a:lightRig rig="threePt" dir="t">
              <a:rot lat="0" lon="0" rev="5400000"/>
            </a:lightRig>
          </a:scene3d>
          <a:sp3d>
            <a:bevelT w="0" h="0"/>
            <a:bevelB w="635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내용 개체 틀 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283" y="5390545"/>
            <a:ext cx="971304" cy="443422"/>
          </a:xfrm>
          <a:prstGeom prst="rect">
            <a:avLst/>
          </a:prstGeom>
        </p:spPr>
      </p:pic>
      <p:sp>
        <p:nvSpPr>
          <p:cNvPr id="37" name="양쪽 모서리가 둥근 사각형 9"/>
          <p:cNvSpPr/>
          <p:nvPr/>
        </p:nvSpPr>
        <p:spPr>
          <a:xfrm rot="16200000">
            <a:off x="1779571" y="5488299"/>
            <a:ext cx="796478" cy="255043"/>
          </a:xfrm>
          <a:prstGeom prst="round2SameRect">
            <a:avLst/>
          </a:prstGeom>
          <a:solidFill>
            <a:schemeClr val="bg1"/>
          </a:solidFill>
          <a:scene3d>
            <a:camera prst="perspectiveContrastingRightFacing"/>
            <a:lightRig rig="threePt" dir="t"/>
          </a:scene3d>
          <a:sp3d extrusionH="6350">
            <a:bevelB w="317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양쪽 모서리가 둥근 사각형 10"/>
          <p:cNvSpPr/>
          <p:nvPr/>
        </p:nvSpPr>
        <p:spPr>
          <a:xfrm rot="16200000" flipH="1" flipV="1">
            <a:off x="2039609" y="5474934"/>
            <a:ext cx="796478" cy="255043"/>
          </a:xfrm>
          <a:prstGeom prst="round2SameRect">
            <a:avLst/>
          </a:prstGeom>
          <a:solidFill>
            <a:schemeClr val="bg1"/>
          </a:solidFill>
          <a:scene3d>
            <a:camera prst="perspectiveContrastingRightFacing"/>
            <a:lightRig rig="threePt" dir="t"/>
          </a:scene3d>
          <a:sp3d>
            <a:bevelB w="317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9" name="Picture 2" descr="Samsung India to send its employees at Noida R&amp;D facility to BITS Pilani to  upgrade skills in AI, ML and cloud computing- Technology News, Firstpos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" b="97193" l="16579" r="497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09" r="49517"/>
          <a:stretch/>
        </p:blipFill>
        <p:spPr bwMode="auto">
          <a:xfrm flipH="1">
            <a:off x="2296156" y="5287666"/>
            <a:ext cx="269214" cy="629577"/>
          </a:xfrm>
          <a:prstGeom prst="rect">
            <a:avLst/>
          </a:prstGeom>
          <a:noFill/>
          <a:scene3d>
            <a:camera prst="perspectiveContrastingRightFacing">
              <a:rot lat="19199572" lon="20971191" rev="764446"/>
            </a:camera>
            <a:lightRig rig="threePt" dir="t"/>
          </a:scene3d>
          <a:sp3d>
            <a:bevelB w="19050" h="31750"/>
          </a:sp3d>
        </p:spPr>
      </p:pic>
      <p:sp>
        <p:nvSpPr>
          <p:cNvPr id="40" name="TextBox 39"/>
          <p:cNvSpPr txBox="1"/>
          <p:nvPr/>
        </p:nvSpPr>
        <p:spPr>
          <a:xfrm>
            <a:off x="1977917" y="5086776"/>
            <a:ext cx="8669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UE</a:t>
            </a:r>
            <a:endParaRPr lang="ko-KR" altLang="en-US" sz="1100" dirty="0"/>
          </a:p>
        </p:txBody>
      </p:sp>
      <p:sp>
        <p:nvSpPr>
          <p:cNvPr id="41" name="TextBox 40"/>
          <p:cNvSpPr txBox="1"/>
          <p:nvPr/>
        </p:nvSpPr>
        <p:spPr>
          <a:xfrm>
            <a:off x="3050004" y="5093012"/>
            <a:ext cx="8669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NW</a:t>
            </a:r>
            <a:endParaRPr lang="ko-KR" altLang="en-US" sz="1100" dirty="0"/>
          </a:p>
        </p:txBody>
      </p:sp>
      <p:sp>
        <p:nvSpPr>
          <p:cNvPr id="42" name="원호 14"/>
          <p:cNvSpPr/>
          <p:nvPr/>
        </p:nvSpPr>
        <p:spPr>
          <a:xfrm>
            <a:off x="1963366" y="5498923"/>
            <a:ext cx="1963509" cy="335044"/>
          </a:xfrm>
          <a:prstGeom prst="arc">
            <a:avLst>
              <a:gd name="adj1" fmla="val 21276849"/>
              <a:gd name="adj2" fmla="val 1096724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2614969" y="5864298"/>
            <a:ext cx="555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AI/ML</a:t>
            </a:r>
            <a:endParaRPr lang="ko-KR" altLang="en-US" sz="1100" dirty="0"/>
          </a:p>
        </p:txBody>
      </p:sp>
      <p:sp>
        <p:nvSpPr>
          <p:cNvPr id="44" name="TextBox 43"/>
          <p:cNvSpPr txBox="1"/>
          <p:nvPr/>
        </p:nvSpPr>
        <p:spPr>
          <a:xfrm>
            <a:off x="5580471" y="4545470"/>
            <a:ext cx="1412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Smart Factory</a:t>
            </a:r>
            <a:endParaRPr lang="ko-KR" altLang="en-US" sz="1400" b="1" dirty="0"/>
          </a:p>
        </p:txBody>
      </p:sp>
      <p:pic>
        <p:nvPicPr>
          <p:cNvPr id="45" name="그림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55" y="3108231"/>
            <a:ext cx="3553337" cy="1801780"/>
          </a:xfrm>
          <a:prstGeom prst="rect">
            <a:avLst/>
          </a:prstGeom>
        </p:spPr>
      </p:pic>
      <p:pic>
        <p:nvPicPr>
          <p:cNvPr id="46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7041" y="2963797"/>
            <a:ext cx="2930185" cy="198246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1406460" y="6310464"/>
            <a:ext cx="295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Embracing new technology (AI/ML)</a:t>
            </a:r>
            <a:endParaRPr lang="ko-KR" altLang="en-US" sz="1400" b="1" dirty="0"/>
          </a:p>
        </p:txBody>
      </p:sp>
      <p:pic>
        <p:nvPicPr>
          <p:cNvPr id="48" name="Picture 2" descr="smart factory 이미지 검색결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399" y="3277105"/>
            <a:ext cx="1878772" cy="125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9005504" y="4941261"/>
            <a:ext cx="2254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5GS with multiple slices</a:t>
            </a:r>
            <a:endParaRPr lang="ko-KR" altLang="en-US" sz="1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2053410" y="4530485"/>
            <a:ext cx="1659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Cloud-native 5GS</a:t>
            </a:r>
            <a:endParaRPr lang="ko-KR" altLang="en-US" sz="1400" b="1" dirty="0"/>
          </a:p>
        </p:txBody>
      </p:sp>
      <p:pic>
        <p:nvPicPr>
          <p:cNvPr id="51" name="그림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0734" y="5316102"/>
            <a:ext cx="5276957" cy="120228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7080171" y="6428906"/>
            <a:ext cx="2254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Edge Computing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94722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Samsung Rel-18 initiatives</a:t>
            </a:r>
            <a:endParaRPr lang="ko-KR" alt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275586"/>
              </p:ext>
            </p:extLst>
          </p:nvPr>
        </p:nvGraphicFramePr>
        <p:xfrm>
          <a:off x="992732" y="1045710"/>
          <a:ext cx="10134600" cy="559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Visio" r:id="rId3" imgW="10138357" imgH="5604612" progId="Visio.Drawing.15">
                  <p:embed/>
                </p:oleObj>
              </mc:Choice>
              <mc:Fallback>
                <p:oleObj name="Visio" r:id="rId3" imgW="10138357" imgH="560461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2732" y="1045710"/>
                        <a:ext cx="10134600" cy="559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43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Samsung </a:t>
            </a:r>
            <a:r>
              <a:rPr lang="en-US" altLang="ko-KR" dirty="0" smtClean="0"/>
              <a:t>Rel-18 SA2 focus areas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12104" y="1472891"/>
            <a:ext cx="3825342" cy="4550848"/>
          </a:xfrm>
        </p:spPr>
        <p:txBody>
          <a:bodyPr/>
          <a:lstStyle/>
          <a:p>
            <a:r>
              <a:rPr lang="en-US" altLang="ko-KR" sz="1800" dirty="0" smtClean="0"/>
              <a:t>Samsung have identified 11 areas that should be focused on for Release 18</a:t>
            </a:r>
          </a:p>
          <a:p>
            <a:r>
              <a:rPr lang="en-US" altLang="ko-KR" sz="1800" dirty="0" smtClean="0"/>
              <a:t>These are a mixture of evolution of existing functionality, areas that will open up new market opportunities, enhanced end user experience and groundwork for 6G</a:t>
            </a:r>
          </a:p>
          <a:p>
            <a:r>
              <a:rPr lang="en-US" altLang="ko-KR" sz="1800" dirty="0" smtClean="0"/>
              <a:t>If Release 18 gives a full 18 months for SA2 work we believe all of these focus areas can be addressed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61985"/>
              </p:ext>
            </p:extLst>
          </p:nvPr>
        </p:nvGraphicFramePr>
        <p:xfrm>
          <a:off x="4145846" y="1039247"/>
          <a:ext cx="776128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Visio" r:id="rId3" imgW="10001112" imgH="6981886" progId="Visio.Drawing.15">
                  <p:embed/>
                </p:oleObj>
              </mc:Choice>
              <mc:Fallback>
                <p:oleObj name="Visio" r:id="rId3" imgW="10001112" imgH="698188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5846" y="1039247"/>
                        <a:ext cx="776128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53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817" y="4947468"/>
            <a:ext cx="2780363" cy="154072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Samsung </a:t>
            </a:r>
            <a:r>
              <a:rPr lang="en-US" altLang="ko-KR" dirty="0" smtClean="0"/>
              <a:t>Rel-18 SA3/SA4/SA5/SA6 focus areas</a:t>
            </a:r>
            <a:endParaRPr lang="ko-KR" altLang="en-US" dirty="0"/>
          </a:p>
        </p:txBody>
      </p:sp>
      <p:sp>
        <p:nvSpPr>
          <p:cNvPr id="6" name="텍스트 개체 틀 2"/>
          <p:cNvSpPr txBox="1">
            <a:spLocks/>
          </p:cNvSpPr>
          <p:nvPr/>
        </p:nvSpPr>
        <p:spPr>
          <a:xfrm>
            <a:off x="336551" y="1006005"/>
            <a:ext cx="5589324" cy="40458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anchor="ctr" anchorCtr="0"/>
          <a:lstStyle>
            <a:defPPr>
              <a:defRPr lang="ko-KR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맑은 고딕" panose="020B0503020000020004" pitchFamily="50" charset="-127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FFFFFF"/>
                </a:solidFill>
                <a:latin typeface="맑은 고딕" panose="020B0503020000020004" pitchFamily="50" charset="-127"/>
              </a:rPr>
              <a:t>Better </a:t>
            </a:r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latin typeface="맑은 고딕" panose="020B0503020000020004" pitchFamily="50" charset="-127"/>
              </a:rPr>
              <a:t>Security  (SA3)</a:t>
            </a:r>
            <a:endParaRPr lang="en-US" altLang="ko-KR" sz="1600" dirty="0">
              <a:ln>
                <a:solidFill>
                  <a:srgbClr val="002060">
                    <a:alpha val="0"/>
                  </a:srgbClr>
                </a:solidFill>
              </a:ln>
              <a:latin typeface="맑은 고딕" panose="020B0503020000020004" pitchFamily="50" charset="-127"/>
            </a:endParaRPr>
          </a:p>
        </p:txBody>
      </p:sp>
      <p:sp>
        <p:nvSpPr>
          <p:cNvPr id="7" name="텍스트 개체 틀 2"/>
          <p:cNvSpPr txBox="1">
            <a:spLocks/>
          </p:cNvSpPr>
          <p:nvPr/>
        </p:nvSpPr>
        <p:spPr>
          <a:xfrm>
            <a:off x="336551" y="1351725"/>
            <a:ext cx="5589324" cy="23931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ko-KR" altLang="en-US" sz="1800" b="1" kern="1200" baseline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2C2D2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텍스트 개체 틀 2"/>
          <p:cNvSpPr txBox="1">
            <a:spLocks/>
          </p:cNvSpPr>
          <p:nvPr/>
        </p:nvSpPr>
        <p:spPr>
          <a:xfrm>
            <a:off x="336551" y="3934727"/>
            <a:ext cx="5589324" cy="40458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anchor="ctr" anchorCtr="0"/>
          <a:lstStyle>
            <a:defPPr>
              <a:defRPr lang="ko-KR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맑은 고딕" panose="020B0503020000020004" pitchFamily="50" charset="-127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FFFFFF"/>
                </a:solidFill>
                <a:latin typeface="맑은 고딕" panose="020B0503020000020004" pitchFamily="50" charset="-127"/>
              </a:rPr>
              <a:t>Better Network </a:t>
            </a:r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latin typeface="맑은 고딕" panose="020B0503020000020004" pitchFamily="50" charset="-127"/>
              </a:rPr>
              <a:t>Management (SA5)</a:t>
            </a:r>
            <a:endParaRPr lang="en-US" altLang="ko-KR" sz="1600" dirty="0">
              <a:ln>
                <a:solidFill>
                  <a:srgbClr val="002060">
                    <a:alpha val="0"/>
                  </a:srgbClr>
                </a:solidFill>
              </a:ln>
              <a:latin typeface="맑은 고딕" panose="020B0503020000020004" pitchFamily="50" charset="-127"/>
            </a:endParaRPr>
          </a:p>
        </p:txBody>
      </p:sp>
      <p:sp>
        <p:nvSpPr>
          <p:cNvPr id="13" name="텍스트 개체 틀 2"/>
          <p:cNvSpPr txBox="1">
            <a:spLocks/>
          </p:cNvSpPr>
          <p:nvPr/>
        </p:nvSpPr>
        <p:spPr>
          <a:xfrm>
            <a:off x="336551" y="4280447"/>
            <a:ext cx="5589324" cy="23931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ko-KR" altLang="en-US" sz="1800" b="1" kern="1200" baseline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2C2D2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텍스트 개체 틀 2"/>
          <p:cNvSpPr txBox="1">
            <a:spLocks/>
          </p:cNvSpPr>
          <p:nvPr/>
        </p:nvSpPr>
        <p:spPr>
          <a:xfrm>
            <a:off x="6223596" y="1006005"/>
            <a:ext cx="5633124" cy="40458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anchor="ctr" anchorCtr="0"/>
          <a:lstStyle>
            <a:defPPr>
              <a:defRPr lang="ko-KR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맑은 고딕" panose="020B0503020000020004" pitchFamily="50" charset="-127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FFFFFF"/>
                </a:solidFill>
                <a:latin typeface="맑은 고딕" panose="020B0503020000020004" pitchFamily="50" charset="-127"/>
              </a:rPr>
              <a:t>Better </a:t>
            </a:r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  <a:latin typeface="맑은 고딕" panose="020B0503020000020004" pitchFamily="50" charset="-127"/>
              </a:rPr>
              <a:t>Media (SA4)</a:t>
            </a:r>
            <a:endParaRPr lang="en-US" altLang="ko-KR" sz="1600" dirty="0">
              <a:ln>
                <a:solidFill>
                  <a:srgbClr val="002060">
                    <a:alpha val="0"/>
                  </a:srgbClr>
                </a:solidFill>
              </a:ln>
              <a:latin typeface="맑은 고딕" panose="020B0503020000020004" pitchFamily="50" charset="-127"/>
            </a:endParaRPr>
          </a:p>
        </p:txBody>
      </p:sp>
      <p:sp>
        <p:nvSpPr>
          <p:cNvPr id="23" name="텍스트 개체 틀 2"/>
          <p:cNvSpPr txBox="1">
            <a:spLocks/>
          </p:cNvSpPr>
          <p:nvPr/>
        </p:nvSpPr>
        <p:spPr>
          <a:xfrm>
            <a:off x="6223596" y="1351725"/>
            <a:ext cx="5633124" cy="23931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ko-KR" altLang="en-US" sz="1800" b="1" kern="1200" baseline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2C2D2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" name="텍스트 개체 틀 2"/>
          <p:cNvSpPr txBox="1">
            <a:spLocks/>
          </p:cNvSpPr>
          <p:nvPr/>
        </p:nvSpPr>
        <p:spPr>
          <a:xfrm>
            <a:off x="6223596" y="3934727"/>
            <a:ext cx="5633124" cy="404582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anchor="ctr" anchorCtr="0"/>
          <a:lstStyle>
            <a:defPPr>
              <a:defRPr lang="ko-KR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맑은 고딕" panose="020B0503020000020004" pitchFamily="50" charset="-127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ko-KR" sz="16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FFFFFF"/>
                </a:solidFill>
              </a:rPr>
              <a:t>Better Services / </a:t>
            </a:r>
            <a:r>
              <a:rPr lang="en-US" altLang="ko-KR" sz="1600" dirty="0">
                <a:ln>
                  <a:solidFill>
                    <a:srgbClr val="002060">
                      <a:alpha val="0"/>
                    </a:srgbClr>
                  </a:solidFill>
                </a:ln>
              </a:rPr>
              <a:t>Application </a:t>
            </a:r>
            <a:r>
              <a:rPr lang="en-US" altLang="ko-KR" sz="1600" dirty="0" smtClean="0">
                <a:ln>
                  <a:solidFill>
                    <a:srgbClr val="002060">
                      <a:alpha val="0"/>
                    </a:srgbClr>
                  </a:solidFill>
                </a:ln>
              </a:rPr>
              <a:t>Frameworks (SA6)</a:t>
            </a:r>
            <a:endParaRPr lang="en-US" altLang="ko-KR" sz="1600" dirty="0">
              <a:ln>
                <a:solidFill>
                  <a:srgbClr val="002060">
                    <a:alpha val="0"/>
                  </a:srgbClr>
                </a:solidFill>
              </a:ln>
            </a:endParaRPr>
          </a:p>
        </p:txBody>
      </p:sp>
      <p:sp>
        <p:nvSpPr>
          <p:cNvPr id="25" name="텍스트 개체 틀 2"/>
          <p:cNvSpPr txBox="1">
            <a:spLocks/>
          </p:cNvSpPr>
          <p:nvPr/>
        </p:nvSpPr>
        <p:spPr>
          <a:xfrm>
            <a:off x="6223596" y="4280447"/>
            <a:ext cx="5633124" cy="2393122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ko-KR" altLang="en-US" sz="1800" b="1" kern="1200" baseline="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 baseline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2C2D2F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6484" y="1431593"/>
            <a:ext cx="3779763" cy="62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UP Security enhancements</a:t>
            </a:r>
          </a:p>
          <a:p>
            <a:pPr marL="265113" lvl="1" indent="-82550">
              <a:buFont typeface="맑은 고딕" pitchFamily="50" charset="-127"/>
              <a:buChar char="-"/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Support for selective protection within PDU session</a:t>
            </a:r>
          </a:p>
          <a:p>
            <a:pPr marL="265113" lvl="1" indent="-82550">
              <a:buFont typeface="맑은 고딕" pitchFamily="50" charset="-127"/>
              <a:buChar char="-"/>
            </a:pPr>
            <a:r>
              <a:rPr lang="en-US" altLang="ko-KR" sz="1000" dirty="0" smtClean="0">
                <a:solidFill>
                  <a:srgbClr val="000000">
                    <a:alpha val="99000"/>
                  </a:srgbClr>
                </a:solidFill>
                <a:latin typeface="+mn-ea"/>
              </a:rPr>
              <a:t>Support for cryptographic isolation of CU-UPs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32" y="2308759"/>
            <a:ext cx="2232000" cy="107926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3131213" y="2057918"/>
            <a:ext cx="0" cy="162265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105496" y="3537381"/>
            <a:ext cx="119616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b="1" dirty="0" smtClean="0">
                <a:solidFill>
                  <a:srgbClr val="0000FF"/>
                </a:solidFill>
                <a:latin typeface="+mn-ea"/>
              </a:rPr>
              <a:t>Selective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</a:rPr>
              <a:t>protection </a:t>
            </a:r>
            <a:endParaRPr lang="en-IN" sz="800" b="1" dirty="0">
              <a:solidFill>
                <a:srgbClr val="0000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769807" y="3546043"/>
            <a:ext cx="19191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b="1" dirty="0" smtClean="0">
                <a:solidFill>
                  <a:srgbClr val="0000FF"/>
                </a:solidFill>
                <a:latin typeface="+mn-ea"/>
              </a:rPr>
              <a:t>Cryptographic 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</a:rPr>
              <a:t>isolation of CU-</a:t>
            </a:r>
            <a:r>
              <a:rPr lang="en-US" altLang="ko-KR" sz="800" b="1" dirty="0" err="1">
                <a:solidFill>
                  <a:srgbClr val="0000FF"/>
                </a:solidFill>
                <a:latin typeface="+mn-ea"/>
              </a:rPr>
              <a:t>UPs</a:t>
            </a:r>
            <a:r>
              <a:rPr lang="en-US" altLang="ko-KR" sz="800" b="1" dirty="0">
                <a:solidFill>
                  <a:srgbClr val="0000FF"/>
                </a:solidFill>
                <a:latin typeface="+mn-ea"/>
              </a:rPr>
              <a:t> </a:t>
            </a:r>
            <a:endParaRPr lang="en-IN" sz="800" b="1" dirty="0">
              <a:solidFill>
                <a:srgbClr val="0000FF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3680" y="1454015"/>
            <a:ext cx="2448000" cy="2187518"/>
          </a:xfrm>
          <a:prstGeom prst="rect">
            <a:avLst/>
          </a:prstGeom>
        </p:spPr>
      </p:pic>
      <p:pic>
        <p:nvPicPr>
          <p:cNvPr id="26" name="Picture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7941" y="1671537"/>
            <a:ext cx="850861" cy="85086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68802" y="1595137"/>
            <a:ext cx="795582" cy="940233"/>
          </a:xfrm>
          <a:prstGeom prst="rect">
            <a:avLst/>
          </a:prstGeom>
        </p:spPr>
      </p:pic>
      <p:pic>
        <p:nvPicPr>
          <p:cNvPr id="31" name="Picture 2" descr="说明: A screenshot of a cell phone&#10;&#10;Description automatically generated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66"/>
          <a:stretch/>
        </p:blipFill>
        <p:spPr bwMode="auto">
          <a:xfrm>
            <a:off x="7808347" y="2626227"/>
            <a:ext cx="3956037" cy="10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233244" y="1439448"/>
            <a:ext cx="3779763" cy="1293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AR/MR media service </a:t>
            </a:r>
          </a:p>
          <a:p>
            <a:pPr lvl="0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tabLst>
                <a:tab pos="411262" algn="l"/>
              </a:tabLst>
            </a:pP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    - </a:t>
            </a: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Streaming, Conversational, media format and </a:t>
            </a:r>
            <a:r>
              <a:rPr lang="en-US" altLang="ko-KR" sz="1050" dirty="0" err="1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QoS</a:t>
            </a:r>
            <a:endParaRPr lang="en-US" altLang="ko-KR" sz="1050" dirty="0">
              <a:solidFill>
                <a:srgbClr val="000000">
                  <a:alpha val="99000"/>
                </a:srgbClr>
              </a:solidFill>
              <a:latin typeface="+mn-ea"/>
              <a:sym typeface="Wingdings" pitchFamily="2" charset="2"/>
            </a:endParaRP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Edge </a:t>
            </a: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enhancement</a:t>
            </a:r>
          </a:p>
          <a:p>
            <a:pPr lvl="0" defTabSz="1038977" eaLnBrk="0" hangingPunct="0">
              <a:buClr>
                <a:srgbClr val="002060"/>
              </a:buClr>
              <a:buSzPct val="100000"/>
              <a:tabLst>
                <a:tab pos="411262" algn="l"/>
              </a:tabLst>
            </a:pP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   - </a:t>
            </a: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Media enhancement of Network </a:t>
            </a: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Slicing</a:t>
            </a:r>
          </a:p>
          <a:p>
            <a:pPr lvl="0" defTabSz="1038977" eaLnBrk="0" hangingPunct="0">
              <a:buClr>
                <a:srgbClr val="002060"/>
              </a:buClr>
              <a:buSzPct val="100000"/>
              <a:tabLst>
                <a:tab pos="411262" algn="l"/>
              </a:tabLst>
            </a:pP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050" dirty="0" smtClean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   - </a:t>
            </a: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Hybrid services bet. unicast and broadcast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50" dirty="0">
                <a:solidFill>
                  <a:srgbClr val="000000">
                    <a:alpha val="99000"/>
                  </a:srgbClr>
                </a:solidFill>
                <a:latin typeface="+mn-ea"/>
                <a:sym typeface="Wingdings" pitchFamily="2" charset="2"/>
              </a:rPr>
              <a:t>Media Quality enhancement supporting AI/ML</a:t>
            </a:r>
            <a:endParaRPr lang="en-US" altLang="ko-KR" sz="1000" dirty="0" smtClean="0">
              <a:solidFill>
                <a:srgbClr val="000000">
                  <a:alpha val="99000"/>
                </a:srgbClr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3539" y="4407287"/>
            <a:ext cx="3779763" cy="135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Enhanced edge management (OPG NBI)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Slice Provisioning enhancement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Energy Efficiency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Management data analytics/AI-ML Management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OODA Loops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Cross operator </a:t>
            </a:r>
            <a:r>
              <a:rPr lang="en-US" altLang="ko-KR" sz="1000" dirty="0" smtClean="0">
                <a:solidFill>
                  <a:srgbClr val="000000">
                    <a:alpha val="99000"/>
                  </a:srgbClr>
                </a:solidFill>
                <a:latin typeface="+mn-ea"/>
              </a:rPr>
              <a:t>slicing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33244" y="4407287"/>
            <a:ext cx="25491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Edge Computing enhancements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CAPIF enhancements related to </a:t>
            </a:r>
            <a:b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</a:b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SNAAPP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Network Slice Capability </a:t>
            </a:r>
            <a:b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</a:b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Exposure for Application Enablement 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SEAL enhancements related to Data Delivery, Application Capability Exposure for </a:t>
            </a:r>
            <a:r>
              <a:rPr lang="en-US" altLang="ko-KR" sz="1000" dirty="0" err="1">
                <a:solidFill>
                  <a:srgbClr val="000000">
                    <a:alpha val="99000"/>
                  </a:srgbClr>
                </a:solidFill>
                <a:latin typeface="+mn-ea"/>
              </a:rPr>
              <a:t>IoT</a:t>
            </a: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 platforms</a:t>
            </a:r>
          </a:p>
          <a:p>
            <a:pPr marL="182563" lvl="0" indent="-182563" defTabSz="1038977" eaLnBrk="0" hangingPunct="0">
              <a:lnSpc>
                <a:spcPct val="140000"/>
              </a:lnSpc>
              <a:buClr>
                <a:srgbClr val="002060"/>
              </a:buClr>
              <a:buSzPct val="100000"/>
              <a:buBlip>
                <a:blip r:embed="rId4"/>
              </a:buBlip>
              <a:tabLst>
                <a:tab pos="411262" algn="l"/>
              </a:tabLst>
            </a:pPr>
            <a:r>
              <a:rPr lang="en-US" altLang="ko-KR" sz="1000" dirty="0">
                <a:solidFill>
                  <a:srgbClr val="000000">
                    <a:alpha val="99000"/>
                  </a:srgbClr>
                </a:solidFill>
                <a:latin typeface="+mn-ea"/>
              </a:rPr>
              <a:t>Mission Critical Over 5GS including 5MBS, Gateway UE</a:t>
            </a:r>
          </a:p>
        </p:txBody>
      </p:sp>
      <p:pic>
        <p:nvPicPr>
          <p:cNvPr id="39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7656" y="4366329"/>
            <a:ext cx="3043805" cy="222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0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74320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 smtClean="0">
                <a:latin typeface="+mj-ea"/>
                <a:ea typeface="+mj-ea"/>
              </a:rPr>
              <a:t>Thank You</a:t>
            </a:r>
            <a:endParaRPr lang="ko-KR" altLang="en-US" sz="5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829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37782</TotalTime>
  <Words>309</Words>
  <Application>Microsoft Office PowerPoint</Application>
  <PresentationFormat>Widescreen</PresentationFormat>
  <Paragraphs>57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굴림</vt:lpstr>
      <vt:lpstr>HY견고딕</vt:lpstr>
      <vt:lpstr>맑은 고딕</vt:lpstr>
      <vt:lpstr>Arial</vt:lpstr>
      <vt:lpstr>Calibri</vt:lpstr>
      <vt:lpstr>Calibri Light</vt:lpstr>
      <vt:lpstr>Tahoma</vt:lpstr>
      <vt:lpstr>Wingdings</vt:lpstr>
      <vt:lpstr>Office Theme</vt:lpstr>
      <vt:lpstr>3_Office 테마</vt:lpstr>
      <vt:lpstr>Visio</vt:lpstr>
      <vt:lpstr>PowerPoint Presentation</vt:lpstr>
      <vt:lpstr>The role of Rel-18</vt:lpstr>
      <vt:lpstr>Key Industry Trends</vt:lpstr>
      <vt:lpstr>Samsung Rel-18 initiatives</vt:lpstr>
      <vt:lpstr>Samsung Rel-18 SA2 focus areas</vt:lpstr>
      <vt:lpstr>Samsung Rel-18 SA3/SA4/SA5/SA6 focus areas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Features</dc:title>
  <dc:creator>Suresh</dc:creator>
  <cp:lastModifiedBy>08-20-1148_Andy Bennett</cp:lastModifiedBy>
  <cp:revision>343</cp:revision>
  <dcterms:created xsi:type="dcterms:W3CDTF">2021-02-03T12:40:37Z</dcterms:created>
  <dcterms:modified xsi:type="dcterms:W3CDTF">2021-09-06T09:24:24Z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